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Oswald Light"/>
      <p:regular r:id="rId27"/>
      <p:bold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OswaldLight-bold.fntdata"/><Relationship Id="rId27" Type="http://schemas.openxmlformats.org/officeDocument/2006/relationships/font" Target="fonts/Oswald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6.xml"/><Relationship Id="rId33" Type="http://schemas.openxmlformats.org/officeDocument/2006/relationships/font" Target="fonts/Oswald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swa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872390e5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g2b872390e5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88f8ff60e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b88f8ff60e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2b88f8ff60e_0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88f8ff60e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b88f8ff60e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2b88f8ff60e_0_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88f8ff60e_0_2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2b88f8ff60e_0_2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2b88f8ff60e_0_2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88f8ff60e_0_2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b88f8ff60e_0_2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2b88f8ff60e_0_2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b88f8ff60e_0_3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b88f8ff60e_0_3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2b88f8ff60e_0_3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88f8ff60e_0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b88f8ff60e_0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b88f8ff60e_0_3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b88f8ff60e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b88f8ff60e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88f8ff60e_0_4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b88f8ff60e_0_4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b88f8ff60e_0_4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872390e5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b872390e5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872390e5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b872390e5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88f8ff60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2b88f8ff60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88f8ff60e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b88f8ff60e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88f8ff60e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b88f8ff60e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88f8ff60e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2b88f8ff60e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88f8ff60e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2b88f8ff60e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88f8ff60e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88f8ff60e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b88f8ff60e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b="0" l="0" r="8825" t="0"/>
          <a:stretch/>
        </p:blipFill>
        <p:spPr>
          <a:xfrm>
            <a:off x="-1" y="18500"/>
            <a:ext cx="8308151" cy="51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5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flipH="1" rot="5400000">
            <a:off x="1571001" y="-1586099"/>
            <a:ext cx="5135949" cy="830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5400000">
            <a:off x="275174" y="-290274"/>
            <a:ext cx="5125801" cy="5706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66" name="Google Shape;66;p15"/>
          <p:cNvCxnSpPr/>
          <p:nvPr/>
        </p:nvCxnSpPr>
        <p:spPr>
          <a:xfrm flipH="1">
            <a:off x="4810200" y="809625"/>
            <a:ext cx="4333800" cy="4333800"/>
          </a:xfrm>
          <a:prstGeom prst="straightConnector1">
            <a:avLst/>
          </a:prstGeom>
          <a:noFill/>
          <a:ln cap="flat" cmpd="sng" w="38100">
            <a:solidFill>
              <a:srgbClr val="C9CFD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5"/>
          <p:cNvCxnSpPr/>
          <p:nvPr/>
        </p:nvCxnSpPr>
        <p:spPr>
          <a:xfrm flipH="1">
            <a:off x="8294100" y="809625"/>
            <a:ext cx="849900" cy="849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7420753" y="3341897"/>
            <a:ext cx="2596651" cy="3554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/>
          <p:nvPr/>
        </p:nvCxnSpPr>
        <p:spPr>
          <a:xfrm rot="10800000">
            <a:off x="-12" y="4529838"/>
            <a:ext cx="587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5"/>
          <p:cNvSpPr txBox="1"/>
          <p:nvPr/>
        </p:nvSpPr>
        <p:spPr>
          <a:xfrm>
            <a:off x="649845" y="543175"/>
            <a:ext cx="50196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Мобильная разработка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649850" y="4335800"/>
            <a:ext cx="4554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УНИВЕРСИТЕТ </a:t>
            </a:r>
            <a:endParaRPr sz="1200">
              <a:solidFill>
                <a:srgbClr val="FFFFFF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ИСКУССТВЕННОГО ИНТЕЛЛЕКТА</a:t>
            </a:r>
            <a:endParaRPr sz="1200">
              <a:solidFill>
                <a:srgbClr val="FFFFFF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72" name="Google Shape;72;p15"/>
          <p:cNvSpPr txBox="1"/>
          <p:nvPr>
            <p:ph idx="4294967295" type="subTitle"/>
          </p:nvPr>
        </p:nvSpPr>
        <p:spPr>
          <a:xfrm>
            <a:off x="649850" y="2730450"/>
            <a:ext cx="4677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40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Лекция 1. </a:t>
            </a:r>
            <a:br>
              <a:rPr lang="ru" sz="340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</a:br>
            <a:r>
              <a:rPr lang="ru" sz="340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Android и язык Kotlin</a:t>
            </a:r>
            <a:endParaRPr sz="4200">
              <a:solidFill>
                <a:srgbClr val="FFFFFF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/>
          <p:nvPr/>
        </p:nvSpPr>
        <p:spPr>
          <a:xfrm>
            <a:off x="822250" y="1597800"/>
            <a:ext cx="8072400" cy="35559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" name="Google Shape;165;p24"/>
          <p:cNvCxnSpPr/>
          <p:nvPr/>
        </p:nvCxnSpPr>
        <p:spPr>
          <a:xfrm rot="10800000">
            <a:off x="10631" y="326044"/>
            <a:ext cx="67029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4"/>
          <p:cNvSpPr txBox="1"/>
          <p:nvPr/>
        </p:nvSpPr>
        <p:spPr>
          <a:xfrm>
            <a:off x="6063394" y="196781"/>
            <a:ext cx="286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2064FB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900">
              <a:solidFill>
                <a:srgbClr val="2064F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755650" y="801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Синтаксис Kotlin. Переменные</a:t>
            </a:r>
            <a:endParaRPr sz="3600">
              <a:solidFill>
                <a:srgbClr val="98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763" y="2219399"/>
            <a:ext cx="7698499" cy="228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822250" y="1597800"/>
            <a:ext cx="8072400" cy="35559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" name="Google Shape;175;p25"/>
          <p:cNvCxnSpPr/>
          <p:nvPr/>
        </p:nvCxnSpPr>
        <p:spPr>
          <a:xfrm rot="10800000">
            <a:off x="10631" y="326044"/>
            <a:ext cx="67029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5"/>
          <p:cNvSpPr txBox="1"/>
          <p:nvPr/>
        </p:nvSpPr>
        <p:spPr>
          <a:xfrm>
            <a:off x="6063394" y="196781"/>
            <a:ext cx="286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2064FB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900">
              <a:solidFill>
                <a:srgbClr val="2064F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755650" y="801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Синтаксис Kotlin. Конструкция if-else и циклы</a:t>
            </a:r>
            <a:endParaRPr sz="3600">
              <a:solidFill>
                <a:srgbClr val="98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887683"/>
            <a:ext cx="3568825" cy="2305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445" y="2020099"/>
            <a:ext cx="2587104" cy="277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/>
          <p:nvPr/>
        </p:nvSpPr>
        <p:spPr>
          <a:xfrm>
            <a:off x="822250" y="1597800"/>
            <a:ext cx="8072400" cy="35559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" name="Google Shape;186;p26"/>
          <p:cNvCxnSpPr/>
          <p:nvPr/>
        </p:nvCxnSpPr>
        <p:spPr>
          <a:xfrm rot="10800000">
            <a:off x="10631" y="326044"/>
            <a:ext cx="67029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6"/>
          <p:cNvSpPr txBox="1"/>
          <p:nvPr/>
        </p:nvSpPr>
        <p:spPr>
          <a:xfrm>
            <a:off x="6063394" y="196781"/>
            <a:ext cx="286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2064FB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900">
              <a:solidFill>
                <a:srgbClr val="2064F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755650" y="801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Синтаксис Kotlin. Функции</a:t>
            </a:r>
            <a:endParaRPr sz="3600">
              <a:solidFill>
                <a:srgbClr val="98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700" y="2220966"/>
            <a:ext cx="5262249" cy="2104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/>
          <p:nvPr/>
        </p:nvSpPr>
        <p:spPr>
          <a:xfrm>
            <a:off x="822250" y="1597800"/>
            <a:ext cx="8072400" cy="35559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27"/>
          <p:cNvCxnSpPr/>
          <p:nvPr/>
        </p:nvCxnSpPr>
        <p:spPr>
          <a:xfrm rot="10800000">
            <a:off x="10631" y="326044"/>
            <a:ext cx="67029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7"/>
          <p:cNvSpPr txBox="1"/>
          <p:nvPr/>
        </p:nvSpPr>
        <p:spPr>
          <a:xfrm>
            <a:off x="6063394" y="196781"/>
            <a:ext cx="286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2064FB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900">
              <a:solidFill>
                <a:srgbClr val="2064F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755650" y="801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Синтаксис Kotlin. Классы и объекты</a:t>
            </a:r>
            <a:endParaRPr sz="3600">
              <a:solidFill>
                <a:srgbClr val="98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099" y="1646150"/>
            <a:ext cx="7391927" cy="350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/>
          <p:nvPr/>
        </p:nvSpPr>
        <p:spPr>
          <a:xfrm>
            <a:off x="822250" y="1597800"/>
            <a:ext cx="8072400" cy="35559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p28"/>
          <p:cNvCxnSpPr/>
          <p:nvPr/>
        </p:nvCxnSpPr>
        <p:spPr>
          <a:xfrm rot="10800000">
            <a:off x="10631" y="326044"/>
            <a:ext cx="67029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8"/>
          <p:cNvSpPr txBox="1"/>
          <p:nvPr/>
        </p:nvSpPr>
        <p:spPr>
          <a:xfrm>
            <a:off x="6063394" y="196781"/>
            <a:ext cx="286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2064FB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900">
              <a:solidFill>
                <a:srgbClr val="2064F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755650" y="801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Синтаксис Kotlin. Списки и словари</a:t>
            </a:r>
            <a:endParaRPr sz="3600">
              <a:solidFill>
                <a:srgbClr val="98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350" y="2356200"/>
            <a:ext cx="7852898" cy="17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9"/>
          <p:cNvPicPr preferRelativeResize="0"/>
          <p:nvPr/>
        </p:nvPicPr>
        <p:blipFill rotWithShape="1">
          <a:blip r:embed="rId3">
            <a:alphaModFix/>
          </a:blip>
          <a:srcRect b="9436" l="0" r="0" t="9427"/>
          <a:stretch/>
        </p:blipFill>
        <p:spPr>
          <a:xfrm>
            <a:off x="1418300" y="0"/>
            <a:ext cx="4875976" cy="245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/>
          <p:nvPr/>
        </p:nvSpPr>
        <p:spPr>
          <a:xfrm rot="-5400000">
            <a:off x="-803606" y="3485944"/>
            <a:ext cx="2369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9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17" name="Google Shape;217;p29"/>
          <p:cNvCxnSpPr/>
          <p:nvPr/>
        </p:nvCxnSpPr>
        <p:spPr>
          <a:xfrm>
            <a:off x="272700" y="13069"/>
            <a:ext cx="0" cy="2604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29"/>
          <p:cNvSpPr txBox="1"/>
          <p:nvPr>
            <p:ph type="title"/>
          </p:nvPr>
        </p:nvSpPr>
        <p:spPr>
          <a:xfrm>
            <a:off x="1418300" y="3611800"/>
            <a:ext cx="7762800" cy="2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6000">
                <a:latin typeface="Oswald"/>
                <a:ea typeface="Oswald"/>
                <a:cs typeface="Oswald"/>
                <a:sym typeface="Oswald"/>
              </a:rPr>
              <a:t>Переходим </a:t>
            </a:r>
            <a:br>
              <a:rPr lang="ru" sz="6000">
                <a:latin typeface="Oswald"/>
                <a:ea typeface="Oswald"/>
                <a:cs typeface="Oswald"/>
                <a:sym typeface="Oswald"/>
              </a:rPr>
            </a:br>
            <a:r>
              <a:rPr lang="ru" sz="6000">
                <a:latin typeface="Oswald"/>
                <a:ea typeface="Oswald"/>
                <a:cs typeface="Oswald"/>
                <a:sym typeface="Oswald"/>
              </a:rPr>
              <a:t>к практической части</a:t>
            </a:r>
            <a:endParaRPr sz="6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478" y="0"/>
            <a:ext cx="2765524" cy="24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0"/>
          <p:cNvPicPr preferRelativeResize="0"/>
          <p:nvPr/>
        </p:nvPicPr>
        <p:blipFill rotWithShape="1">
          <a:blip r:embed="rId3">
            <a:alphaModFix/>
          </a:blip>
          <a:srcRect b="0" l="16013" r="7551" t="0"/>
          <a:stretch/>
        </p:blipFill>
        <p:spPr>
          <a:xfrm>
            <a:off x="3407450" y="934550"/>
            <a:ext cx="5736550" cy="4221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/>
        </p:nvSpPr>
        <p:spPr>
          <a:xfrm>
            <a:off x="6095044" y="280350"/>
            <a:ext cx="28647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26" name="Google Shape;226;p30"/>
          <p:cNvCxnSpPr/>
          <p:nvPr/>
        </p:nvCxnSpPr>
        <p:spPr>
          <a:xfrm rot="10800000">
            <a:off x="-19087" y="415519"/>
            <a:ext cx="6721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30"/>
          <p:cNvSpPr txBox="1"/>
          <p:nvPr/>
        </p:nvSpPr>
        <p:spPr>
          <a:xfrm>
            <a:off x="452625" y="2064688"/>
            <a:ext cx="3581100" cy="13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9600">
                <a:solidFill>
                  <a:srgbClr val="2763F9"/>
                </a:solidFill>
                <a:latin typeface="Oswald"/>
                <a:ea typeface="Oswald"/>
                <a:cs typeface="Oswald"/>
                <a:sym typeface="Oswald"/>
              </a:rPr>
              <a:t>Q&amp;A</a:t>
            </a:r>
            <a:endParaRPr sz="9600">
              <a:solidFill>
                <a:srgbClr val="2763F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1"/>
          <p:cNvPicPr preferRelativeResize="0"/>
          <p:nvPr/>
        </p:nvPicPr>
        <p:blipFill rotWithShape="1">
          <a:blip r:embed="rId3">
            <a:alphaModFix/>
          </a:blip>
          <a:srcRect b="12367" l="12331" r="462" t="22574"/>
          <a:stretch/>
        </p:blipFill>
        <p:spPr>
          <a:xfrm>
            <a:off x="1418300" y="2163325"/>
            <a:ext cx="5112948" cy="2980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 txBox="1"/>
          <p:nvPr/>
        </p:nvSpPr>
        <p:spPr>
          <a:xfrm rot="-5400000">
            <a:off x="-803606" y="3485944"/>
            <a:ext cx="2369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9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35" name="Google Shape;235;p31"/>
          <p:cNvCxnSpPr/>
          <p:nvPr/>
        </p:nvCxnSpPr>
        <p:spPr>
          <a:xfrm>
            <a:off x="272700" y="13069"/>
            <a:ext cx="0" cy="2604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31"/>
          <p:cNvSpPr txBox="1"/>
          <p:nvPr>
            <p:ph type="title"/>
          </p:nvPr>
        </p:nvSpPr>
        <p:spPr>
          <a:xfrm>
            <a:off x="1294425" y="1028125"/>
            <a:ext cx="7762800" cy="2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800">
                <a:latin typeface="Oswald"/>
                <a:ea typeface="Oswald"/>
                <a:cs typeface="Oswald"/>
                <a:sym typeface="Oswald"/>
              </a:rPr>
              <a:t>Спасибо за внимание!</a:t>
            </a:r>
            <a:endParaRPr sz="6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7" name="Google Shape;237;p31"/>
          <p:cNvPicPr preferRelativeResize="0"/>
          <p:nvPr/>
        </p:nvPicPr>
        <p:blipFill rotWithShape="1">
          <a:blip r:embed="rId4">
            <a:alphaModFix/>
          </a:blip>
          <a:srcRect b="0" l="0" r="42005" t="7209"/>
          <a:stretch/>
        </p:blipFill>
        <p:spPr>
          <a:xfrm flipH="1">
            <a:off x="6660526" y="2163325"/>
            <a:ext cx="2483474" cy="298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22963" r="18724" t="0"/>
          <a:stretch/>
        </p:blipFill>
        <p:spPr>
          <a:xfrm>
            <a:off x="969325" y="1009350"/>
            <a:ext cx="3688863" cy="35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6095044" y="280350"/>
            <a:ext cx="28647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9" name="Google Shape;79;p16"/>
          <p:cNvCxnSpPr/>
          <p:nvPr/>
        </p:nvCxnSpPr>
        <p:spPr>
          <a:xfrm rot="10800000">
            <a:off x="-19087" y="415519"/>
            <a:ext cx="6721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6"/>
          <p:cNvCxnSpPr/>
          <p:nvPr/>
        </p:nvCxnSpPr>
        <p:spPr>
          <a:xfrm>
            <a:off x="390244" y="9563"/>
            <a:ext cx="0" cy="5146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6"/>
          <p:cNvSpPr txBox="1"/>
          <p:nvPr/>
        </p:nvSpPr>
        <p:spPr>
          <a:xfrm>
            <a:off x="5033801" y="1938225"/>
            <a:ext cx="3447000" cy="28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История ОС Android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Из чего состоит Android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Язык программирования Kotlin и его синтаксис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Практическая часть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3675" lvl="1" marL="8549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Android Studio и эмулятор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3675" lvl="1" marL="8549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Написание первого приложения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6"/>
          <p:cNvSpPr txBox="1"/>
          <p:nvPr>
            <p:ph type="ctrTitle"/>
          </p:nvPr>
        </p:nvSpPr>
        <p:spPr>
          <a:xfrm>
            <a:off x="5092663" y="1001825"/>
            <a:ext cx="444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620">
                <a:latin typeface="Oswald"/>
                <a:ea typeface="Oswald"/>
                <a:cs typeface="Oswald"/>
                <a:sym typeface="Oswald"/>
              </a:rPr>
              <a:t>Структура лекции</a:t>
            </a:r>
            <a:endParaRPr sz="362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876" y="968325"/>
            <a:ext cx="3770373" cy="37703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1139925" y="925250"/>
            <a:ext cx="3698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История операционной системы Android</a:t>
            </a:r>
            <a:endParaRPr sz="4200">
              <a:solidFill>
                <a:srgbClr val="1F1F1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6095044" y="280350"/>
            <a:ext cx="28647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90" name="Google Shape;90;p17"/>
          <p:cNvCxnSpPr/>
          <p:nvPr/>
        </p:nvCxnSpPr>
        <p:spPr>
          <a:xfrm rot="10800000">
            <a:off x="-19087" y="415519"/>
            <a:ext cx="6721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7"/>
          <p:cNvCxnSpPr/>
          <p:nvPr/>
        </p:nvCxnSpPr>
        <p:spPr>
          <a:xfrm>
            <a:off x="390244" y="9563"/>
            <a:ext cx="0" cy="5146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7"/>
          <p:cNvSpPr txBox="1"/>
          <p:nvPr/>
        </p:nvSpPr>
        <p:spPr>
          <a:xfrm>
            <a:off x="820213" y="2261513"/>
            <a:ext cx="39561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 одной из версий – </a:t>
            </a:r>
            <a:b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изначально ОС для камер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 купил Android, </a:t>
            </a:r>
            <a:b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 не разработал его с нуля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Первое появление </a:t>
            </a:r>
            <a:b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 коммерческом рынке – 2008 г.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Montserrat"/>
              <a:buChar char="•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Имеет открытый исходный код ядра ОС 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(но производители устройств могут скрывать исходный код своих оболочек для Android)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0" l="13079" r="9069" t="0"/>
          <a:stretch/>
        </p:blipFill>
        <p:spPr>
          <a:xfrm>
            <a:off x="1016325" y="2213200"/>
            <a:ext cx="3802125" cy="29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/>
        </p:nvSpPr>
        <p:spPr>
          <a:xfrm flipH="1" rot="10800000">
            <a:off x="-503362" y="5143594"/>
            <a:ext cx="9647400" cy="1783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994350" y="819275"/>
            <a:ext cx="40611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spcFirstLastPara="1" rIns="67500" wrap="square" tIns="337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История операционной системы Android</a:t>
            </a:r>
            <a:r>
              <a:rPr lang="ru" sz="4200">
                <a:solidFill>
                  <a:srgbClr val="2763F9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ru" sz="4200">
                <a:solidFill>
                  <a:srgbClr val="2763F9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4200">
              <a:solidFill>
                <a:srgbClr val="2763F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564499" y="862350"/>
            <a:ext cx="2921700" cy="3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0825" lvl="3" marL="269999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Самая популярная мобильная ОС по числу подключенных устройств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0825" lvl="3" marL="269999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Поддерживает: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0825" lvl="4" marL="5400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смартфоны,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0825" lvl="4" marL="5400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планшеты,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0825" lvl="4" marL="5400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телевизоры,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0825" lvl="4" marL="5400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часы,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0825" lvl="4" marL="5400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автомобильные компьютеры,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0825" lvl="4" marL="540000" rtl="0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 пр. электронные устройства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1" name="Google Shape;101;p18"/>
          <p:cNvCxnSpPr/>
          <p:nvPr/>
        </p:nvCxnSpPr>
        <p:spPr>
          <a:xfrm rot="10800000">
            <a:off x="75" y="328444"/>
            <a:ext cx="670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8"/>
          <p:cNvSpPr txBox="1"/>
          <p:nvPr/>
        </p:nvSpPr>
        <p:spPr>
          <a:xfrm>
            <a:off x="6063394" y="199181"/>
            <a:ext cx="286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b="0" i="0" sz="9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3" name="Google Shape;103;p18"/>
          <p:cNvCxnSpPr/>
          <p:nvPr/>
        </p:nvCxnSpPr>
        <p:spPr>
          <a:xfrm>
            <a:off x="461663" y="-1513"/>
            <a:ext cx="0" cy="5146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108" name="Google Shape;108;p19"/>
          <p:cNvPicPr preferRelativeResize="0"/>
          <p:nvPr/>
        </p:nvPicPr>
        <p:blipFill rotWithShape="1">
          <a:blip r:embed="rId3">
            <a:alphaModFix amt="58999"/>
          </a:blip>
          <a:srcRect b="0" l="0" r="0" t="0"/>
          <a:stretch/>
        </p:blipFill>
        <p:spPr>
          <a:xfrm rot="10800000">
            <a:off x="5378676" y="968327"/>
            <a:ext cx="3759574" cy="377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1139925" y="968325"/>
            <a:ext cx="38724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Под капотом Android</a:t>
            </a:r>
            <a:endParaRPr sz="3400">
              <a:solidFill>
                <a:srgbClr val="1F1F1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6095044" y="280350"/>
            <a:ext cx="28647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11" name="Google Shape;111;p19"/>
          <p:cNvCxnSpPr/>
          <p:nvPr/>
        </p:nvCxnSpPr>
        <p:spPr>
          <a:xfrm rot="10800000">
            <a:off x="-19087" y="415519"/>
            <a:ext cx="6721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9"/>
          <p:cNvCxnSpPr/>
          <p:nvPr/>
        </p:nvCxnSpPr>
        <p:spPr>
          <a:xfrm>
            <a:off x="390244" y="9563"/>
            <a:ext cx="0" cy="5146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9"/>
          <p:cNvSpPr txBox="1"/>
          <p:nvPr/>
        </p:nvSpPr>
        <p:spPr>
          <a:xfrm>
            <a:off x="820213" y="1900713"/>
            <a:ext cx="39561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Android </a:t>
            </a:r>
            <a:r>
              <a:rPr b="1"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упрощенно</a:t>
            </a: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Ядро (Linux Kernel)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Hardware application layer (HAL)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Набор библиотек (Native Libraries)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Android Runtime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Android applications Framework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Applications layer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688" y="1253750"/>
            <a:ext cx="2065550" cy="32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/>
        </p:nvSpPr>
        <p:spPr>
          <a:xfrm>
            <a:off x="6095044" y="280350"/>
            <a:ext cx="28647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20" name="Google Shape;120;p20"/>
          <p:cNvCxnSpPr/>
          <p:nvPr/>
        </p:nvCxnSpPr>
        <p:spPr>
          <a:xfrm rot="10800000">
            <a:off x="-19087" y="415519"/>
            <a:ext cx="6721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20"/>
          <p:cNvCxnSpPr/>
          <p:nvPr/>
        </p:nvCxnSpPr>
        <p:spPr>
          <a:xfrm>
            <a:off x="390244" y="9563"/>
            <a:ext cx="0" cy="5146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0"/>
          <p:cNvSpPr txBox="1"/>
          <p:nvPr>
            <p:ph type="ctrTitle"/>
          </p:nvPr>
        </p:nvSpPr>
        <p:spPr>
          <a:xfrm>
            <a:off x="864783" y="769200"/>
            <a:ext cx="740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>
                <a:latin typeface="Oswald"/>
                <a:ea typeface="Oswald"/>
                <a:cs typeface="Oswald"/>
                <a:sym typeface="Oswald"/>
              </a:rPr>
              <a:t>Язык программирования Kotlin</a:t>
            </a:r>
            <a:endParaRPr sz="3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325" y="1738650"/>
            <a:ext cx="2864700" cy="28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4730350" y="1695575"/>
            <a:ext cx="34491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Разрабатывается с 2011 года компанией JetBrains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Назван в честь острова Котлин </a:t>
            </a:r>
            <a:b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Финском заливе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Является преемником Java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2017 году Google объявил его стандартом для разработки под Android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/>
          <p:nvPr/>
        </p:nvSpPr>
        <p:spPr>
          <a:xfrm flipH="1" rot="10800000">
            <a:off x="-503362" y="5143594"/>
            <a:ext cx="9647400" cy="1783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994350" y="819275"/>
            <a:ext cx="40611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spcFirstLastPara="1" rIns="67500" wrap="square" tIns="337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Сравним </a:t>
            </a:r>
            <a:br>
              <a:rPr lang="ru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Kotlin с Python</a:t>
            </a:r>
            <a:br>
              <a:rPr lang="ru" sz="3600">
                <a:solidFill>
                  <a:srgbClr val="2763F9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3600">
              <a:solidFill>
                <a:srgbClr val="2763F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4945325" y="2079575"/>
            <a:ext cx="3503400" cy="25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314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Компиляция – это процесс преобразования кода, написанного человеком, в промежуточный байт - код.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57175" lvl="3" marL="314999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Статическая типизация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7175" lvl="3" marL="314999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Большая производительность (заметно на масштабных проектах)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2" name="Google Shape;132;p21"/>
          <p:cNvCxnSpPr/>
          <p:nvPr/>
        </p:nvCxnSpPr>
        <p:spPr>
          <a:xfrm rot="10800000">
            <a:off x="75" y="328444"/>
            <a:ext cx="670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21"/>
          <p:cNvSpPr txBox="1"/>
          <p:nvPr/>
        </p:nvSpPr>
        <p:spPr>
          <a:xfrm>
            <a:off x="6063394" y="199181"/>
            <a:ext cx="286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b="0" i="0" sz="9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34" name="Google Shape;134;p21"/>
          <p:cNvCxnSpPr/>
          <p:nvPr/>
        </p:nvCxnSpPr>
        <p:spPr>
          <a:xfrm>
            <a:off x="461663" y="-1513"/>
            <a:ext cx="0" cy="5146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274" y="2280349"/>
            <a:ext cx="3395599" cy="22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5222700" y="873125"/>
            <a:ext cx="2725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 u="sng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Kotlin – это компилируемый язык</a:t>
            </a:r>
            <a:endParaRPr sz="24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 flipH="1" rot="10800000">
            <a:off x="-503362" y="5143594"/>
            <a:ext cx="9647400" cy="1783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5122850" y="2483525"/>
            <a:ext cx="3115800" cy="20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7175" lvl="3" marL="314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Динамическая </a:t>
            </a:r>
            <a:b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типизация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7175" lvl="3" marL="314999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Меньшая производительность </a:t>
            </a:r>
            <a:b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(в сравнении со многими компилируемыми языками)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3" name="Google Shape;143;p22"/>
          <p:cNvCxnSpPr/>
          <p:nvPr/>
        </p:nvCxnSpPr>
        <p:spPr>
          <a:xfrm rot="10800000">
            <a:off x="75" y="328444"/>
            <a:ext cx="670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22"/>
          <p:cNvSpPr txBox="1"/>
          <p:nvPr/>
        </p:nvSpPr>
        <p:spPr>
          <a:xfrm>
            <a:off x="6063394" y="199181"/>
            <a:ext cx="286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b="0" i="0" sz="9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45" name="Google Shape;145;p22"/>
          <p:cNvCxnSpPr/>
          <p:nvPr/>
        </p:nvCxnSpPr>
        <p:spPr>
          <a:xfrm>
            <a:off x="461663" y="-1513"/>
            <a:ext cx="0" cy="5146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22"/>
          <p:cNvSpPr txBox="1"/>
          <p:nvPr/>
        </p:nvSpPr>
        <p:spPr>
          <a:xfrm>
            <a:off x="5225175" y="819275"/>
            <a:ext cx="2727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Python – это интерпретируемый язык</a:t>
            </a:r>
            <a:endParaRPr sz="24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994350" y="819275"/>
            <a:ext cx="40611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spcFirstLastPara="1" rIns="67500" wrap="square" tIns="337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Сравним </a:t>
            </a:r>
            <a:br>
              <a:rPr lang="ru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Kotlin с Python</a:t>
            </a:r>
            <a:br>
              <a:rPr lang="ru" sz="3600">
                <a:solidFill>
                  <a:srgbClr val="2763F9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3600">
              <a:solidFill>
                <a:srgbClr val="2763F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274" y="2280349"/>
            <a:ext cx="3395599" cy="22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b="0" l="24169" r="24164" t="0"/>
          <a:stretch/>
        </p:blipFill>
        <p:spPr>
          <a:xfrm>
            <a:off x="569150" y="362000"/>
            <a:ext cx="1854052" cy="47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 rot="-5400000">
            <a:off x="-803606" y="1225181"/>
            <a:ext cx="2369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6" name="Google Shape;156;p23"/>
          <p:cNvCxnSpPr/>
          <p:nvPr/>
        </p:nvCxnSpPr>
        <p:spPr>
          <a:xfrm>
            <a:off x="272700" y="2539350"/>
            <a:ext cx="0" cy="260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3"/>
          <p:cNvSpPr txBox="1"/>
          <p:nvPr>
            <p:ph idx="4294967295" type="title"/>
          </p:nvPr>
        </p:nvSpPr>
        <p:spPr>
          <a:xfrm>
            <a:off x="2906575" y="362000"/>
            <a:ext cx="562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>
                <a:latin typeface="Oswald"/>
                <a:ea typeface="Oswald"/>
                <a:cs typeface="Oswald"/>
                <a:sym typeface="Oswald"/>
              </a:rPr>
              <a:t>Сравним Kotlin с Python. Итоги</a:t>
            </a:r>
            <a:endParaRPr sz="302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23"/>
          <p:cNvSpPr txBox="1"/>
          <p:nvPr>
            <p:ph idx="4294967295" type="body"/>
          </p:nvPr>
        </p:nvSpPr>
        <p:spPr>
          <a:xfrm>
            <a:off x="2825775" y="1101650"/>
            <a:ext cx="5876100" cy="3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rabicPeriod"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Скорость выполнения: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80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Код на Kotlin может быть более “быстрым” </a:t>
            </a:r>
            <a:b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(оптимизация на этапе компиляции).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80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может быть менее эффективным.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rabicPeriod"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Сложность разработки: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80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Статическая типизация в Kotlin помогает выявлять ошибки на этапе разработки.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80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может быть более гибким и читаемым благодаря динамической типизации.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rabicPeriod"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Время разработки: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80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Компиляция Kotlin может увеличить время разработки, но предоставить ряд оптимизаций.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80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Python, как интерпретируемый язык, обеспечивает более быстрый процесс разработки, но может потребовать дополнительных усилий для оптимизации производительности.</a:t>
            </a:r>
            <a:endParaRPr b="1" sz="1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